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4"/>
  </p:sldMasterIdLst>
  <p:notesMasterIdLst>
    <p:notesMasterId r:id="rId31"/>
  </p:notesMasterIdLst>
  <p:sldIdLst>
    <p:sldId id="306" r:id="rId5"/>
    <p:sldId id="307" r:id="rId6"/>
    <p:sldId id="308" r:id="rId7"/>
    <p:sldId id="317" r:id="rId8"/>
    <p:sldId id="314" r:id="rId9"/>
    <p:sldId id="309" r:id="rId10"/>
    <p:sldId id="315" r:id="rId11"/>
    <p:sldId id="310" r:id="rId12"/>
    <p:sldId id="295" r:id="rId13"/>
    <p:sldId id="319" r:id="rId14"/>
    <p:sldId id="320" r:id="rId15"/>
    <p:sldId id="322" r:id="rId16"/>
    <p:sldId id="321" r:id="rId17"/>
    <p:sldId id="327" r:id="rId18"/>
    <p:sldId id="329" r:id="rId19"/>
    <p:sldId id="330" r:id="rId20"/>
    <p:sldId id="334" r:id="rId21"/>
    <p:sldId id="335" r:id="rId22"/>
    <p:sldId id="338" r:id="rId23"/>
    <p:sldId id="339" r:id="rId24"/>
    <p:sldId id="340" r:id="rId25"/>
    <p:sldId id="332" r:id="rId26"/>
    <p:sldId id="342" r:id="rId27"/>
    <p:sldId id="341" r:id="rId28"/>
    <p:sldId id="316" r:id="rId29"/>
    <p:sldId id="31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6B383-58E5-4F64-B8C1-007B4A8BD706}" v="84" dt="2020-10-30T22:19:51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4" autoAdjust="0"/>
    <p:restoredTop sz="97670" autoAdjust="0"/>
  </p:normalViewPr>
  <p:slideViewPr>
    <p:cSldViewPr snapToGrid="0">
      <p:cViewPr>
        <p:scale>
          <a:sx n="66" d="100"/>
          <a:sy n="66" d="100"/>
        </p:scale>
        <p:origin x="-876" y="-216"/>
      </p:cViewPr>
      <p:guideLst>
        <p:guide orient="horz" pos="1392"/>
        <p:guide orient="horz" pos="3168"/>
        <p:guide pos="7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=""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=""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=""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=""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=""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=""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=""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=""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=""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=""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=""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=""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=""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4077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=""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=""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711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=""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=""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=""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=""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=""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=""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=""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=""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=""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=""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=""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=""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=""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=""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=""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=""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=""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=""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=""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  <p:sldLayoutId id="2147483718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calstartups.org/top/ai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cruchbase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5286" y="4142076"/>
            <a:ext cx="5093208" cy="1197864"/>
          </a:xfrm>
        </p:spPr>
        <p:txBody>
          <a:bodyPr>
            <a:no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Presenters </a:t>
            </a:r>
            <a:r>
              <a:rPr lang="en-US" sz="2800" i="1" dirty="0" smtClean="0">
                <a:solidFill>
                  <a:schemeClr val="bg1"/>
                </a:solidFill>
              </a:rPr>
              <a:t>Name:</a:t>
            </a:r>
            <a:endParaRPr lang="en-US" sz="2800" i="1" dirty="0" smtClean="0">
              <a:solidFill>
                <a:schemeClr val="bg1"/>
              </a:solidFill>
            </a:endParaRPr>
          </a:p>
          <a:p>
            <a:r>
              <a:rPr lang="en-US" sz="2800" dirty="0" err="1" smtClean="0"/>
              <a:t>Ayush</a:t>
            </a:r>
            <a:r>
              <a:rPr lang="en-US" sz="2800" dirty="0" smtClean="0"/>
              <a:t> </a:t>
            </a:r>
            <a:r>
              <a:rPr lang="en-US" sz="2800" dirty="0" err="1" smtClean="0"/>
              <a:t>Bansal</a:t>
            </a:r>
            <a:r>
              <a:rPr lang="en-US" sz="2800" dirty="0" smtClean="0"/>
              <a:t>   2210993778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 smtClean="0"/>
              <a:t>Manya</a:t>
            </a:r>
            <a:r>
              <a:rPr lang="en-US" sz="2800" dirty="0" smtClean="0"/>
              <a:t> </a:t>
            </a:r>
            <a:r>
              <a:rPr lang="en-US" sz="2800" dirty="0" err="1" smtClean="0"/>
              <a:t>Saini</a:t>
            </a:r>
            <a:r>
              <a:rPr lang="en-US" sz="2800" dirty="0" smtClean="0"/>
              <a:t>     2210993814</a:t>
            </a:r>
          </a:p>
          <a:p>
            <a:r>
              <a:rPr lang="en-US" sz="2800" dirty="0" err="1" smtClean="0"/>
              <a:t>Virender</a:t>
            </a:r>
            <a:r>
              <a:rPr lang="en-US" sz="2800" dirty="0" smtClean="0"/>
              <a:t> </a:t>
            </a:r>
            <a:r>
              <a:rPr lang="en-US" sz="2800" dirty="0" err="1" smtClean="0"/>
              <a:t>Garg</a:t>
            </a:r>
            <a:r>
              <a:rPr lang="en-US" sz="2800" dirty="0" smtClean="0"/>
              <a:t>  2210993861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25844" y="1456841"/>
            <a:ext cx="9841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StartUp</a:t>
            </a:r>
            <a:r>
              <a:rPr lang="en-U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Alchemy : </a:t>
            </a:r>
            <a:r>
              <a:rPr lang="en-US" sz="4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Turning Data into 					   Success Spells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7838" y="4804470"/>
            <a:ext cx="3952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Guided by:</a:t>
            </a:r>
            <a:endParaRPr lang="en-US" sz="2800" i="1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Dr. </a:t>
            </a:r>
            <a:r>
              <a:rPr lang="en-US" sz="2800" dirty="0" err="1" smtClean="0">
                <a:solidFill>
                  <a:schemeClr val="bg1"/>
                </a:solidFill>
              </a:rPr>
              <a:t>Tanvi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Sood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Dr. </a:t>
            </a:r>
            <a:r>
              <a:rPr lang="en-US" sz="2800" dirty="0" err="1" smtClean="0">
                <a:solidFill>
                  <a:schemeClr val="bg1"/>
                </a:solidFill>
              </a:rPr>
              <a:t>Kanika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00" y="640898"/>
            <a:ext cx="9104957" cy="825045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Funding Rounding </a:t>
            </a:r>
            <a:r>
              <a:rPr lang="en-US" sz="3200" dirty="0" smtClean="0">
                <a:sym typeface="Wingdings" pitchFamily="2" charset="2"/>
              </a:rPr>
              <a:t> Success relation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Startup  alchemy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 txBox="1">
            <a:spLocks/>
          </p:cNvSpPr>
          <p:nvPr/>
        </p:nvSpPr>
        <p:spPr>
          <a:xfrm>
            <a:off x="3866606" y="1501648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Sankey</a:t>
            </a: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plot 1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plot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8" y="2225450"/>
            <a:ext cx="11353467" cy="4073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00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5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Lead Investors </a:t>
            </a:r>
            <a:r>
              <a:rPr lang="en-US" dirty="0" smtClean="0">
                <a:sym typeface="Wingdings" pitchFamily="2" charset="2"/>
              </a:rPr>
              <a:t> Success relation</a:t>
            </a:r>
            <a:endParaRPr lang="en-US" sz="54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/>
              <a:t>11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 txBox="1">
            <a:spLocks/>
          </p:cNvSpPr>
          <p:nvPr/>
        </p:nvSpPr>
        <p:spPr>
          <a:xfrm>
            <a:off x="3852092" y="1283934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Sankey</a:t>
            </a: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plot 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 descr="plot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4" y="2184186"/>
            <a:ext cx="11231246" cy="37594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8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01" y="553814"/>
            <a:ext cx="9830671" cy="83956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No. of acquisitions </a:t>
            </a:r>
            <a:r>
              <a:rPr lang="en-US" sz="3200" dirty="0" smtClean="0">
                <a:sym typeface="Wingdings" pitchFamily="2" charset="2"/>
              </a:rPr>
              <a:t> Success relation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40803" y="899304"/>
            <a:ext cx="3630168" cy="365125"/>
          </a:xfrm>
        </p:spPr>
        <p:txBody>
          <a:bodyPr/>
          <a:lstStyle/>
          <a:p>
            <a:r>
              <a:rPr lang="en-US" dirty="0" smtClean="0"/>
              <a:t>Startup Alchemy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 txBox="1">
            <a:spLocks/>
          </p:cNvSpPr>
          <p:nvPr/>
        </p:nvSpPr>
        <p:spPr>
          <a:xfrm>
            <a:off x="3866606" y="1414564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Sankey</a:t>
            </a: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plot 3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 descr="plot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0" y="2006366"/>
            <a:ext cx="10511413" cy="40261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700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190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/>
              <a:t>Scatter Plot between PRICE ACQUIRED &amp; TOTAL FUNDING received</a:t>
            </a:r>
            <a:endParaRPr lang="en-US" sz="4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plot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50" y="1661828"/>
            <a:ext cx="10564700" cy="4067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6716" y="619926"/>
            <a:ext cx="5294066" cy="138156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Significance</a:t>
            </a:r>
            <a:endParaRPr lang="en-US" sz="5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Startup alchemy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54054" y="2005133"/>
            <a:ext cx="60585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are </a:t>
            </a:r>
            <a:r>
              <a:rPr lang="en-US" sz="3200" b="1" dirty="0" smtClean="0"/>
              <a:t>identifying</a:t>
            </a:r>
            <a:r>
              <a:rPr lang="en-US" sz="3200" dirty="0" smtClean="0"/>
              <a:t> the top correlated features and grouping them into different ranges, to </a:t>
            </a:r>
            <a:r>
              <a:rPr lang="en-US" sz="3200" b="1" dirty="0" smtClean="0"/>
              <a:t>explore</a:t>
            </a:r>
            <a:r>
              <a:rPr lang="en-US" sz="3200" dirty="0" smtClean="0"/>
              <a:t> the relationship between features in each group to their labels. We are visually </a:t>
            </a:r>
            <a:r>
              <a:rPr lang="en-US" sz="3200" b="1" dirty="0" smtClean="0"/>
              <a:t>discovering</a:t>
            </a:r>
            <a:r>
              <a:rPr lang="en-US" sz="3200" dirty="0" smtClean="0"/>
              <a:t> the strong correlation between the feature and labels.</a:t>
            </a:r>
            <a:endParaRPr lang="en-US" sz="3200" dirty="0"/>
          </a:p>
        </p:txBody>
      </p:sp>
      <p:pic>
        <p:nvPicPr>
          <p:cNvPr id="20" name="Picture 19" descr="Corre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76" y="203201"/>
            <a:ext cx="2422896" cy="2554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Acquist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56" y="3148168"/>
            <a:ext cx="3819358" cy="1627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Round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10" y="4918911"/>
            <a:ext cx="4076947" cy="1736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 descr="investor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093" y="375939"/>
            <a:ext cx="3182050" cy="1358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 descr="Scatt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126" y="1779062"/>
            <a:ext cx="3070473" cy="1308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56147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515" y="3889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Our Website</a:t>
            </a:r>
            <a:endParaRPr lang="en-US" sz="4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 descr="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05443"/>
            <a:ext cx="9359900" cy="4981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01" y="215900"/>
            <a:ext cx="10875699" cy="126047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Visualization of ROC Curve 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40803" y="899304"/>
            <a:ext cx="3630168" cy="365125"/>
          </a:xfrm>
        </p:spPr>
        <p:txBody>
          <a:bodyPr/>
          <a:lstStyle/>
          <a:p>
            <a:r>
              <a:rPr lang="en-US" dirty="0" smtClean="0"/>
              <a:t>Startup Alchemy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 descr="roc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77" y="1291886"/>
            <a:ext cx="9097645" cy="4858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 txBox="1">
            <a:spLocks/>
          </p:cNvSpPr>
          <p:nvPr/>
        </p:nvSpPr>
        <p:spPr>
          <a:xfrm>
            <a:off x="3086100" y="6246004"/>
            <a:ext cx="5105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ROC curve for gradient boosting Algorithm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00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01" y="215900"/>
            <a:ext cx="10875699" cy="126047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Visualization of ROC Curve 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40803" y="899304"/>
            <a:ext cx="3630168" cy="365125"/>
          </a:xfrm>
        </p:spPr>
        <p:txBody>
          <a:bodyPr/>
          <a:lstStyle/>
          <a:p>
            <a:r>
              <a:rPr lang="en-US" dirty="0" smtClean="0"/>
              <a:t>Startup Alchemy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 txBox="1">
            <a:spLocks/>
          </p:cNvSpPr>
          <p:nvPr/>
        </p:nvSpPr>
        <p:spPr>
          <a:xfrm>
            <a:off x="3086100" y="6246004"/>
            <a:ext cx="5105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ROC curve for Decision</a:t>
            </a:r>
            <a:r>
              <a:rPr kumimoji="0" lang="en-US" sz="1200" b="1" i="0" u="none" strike="noStrike" kern="1200" cap="all" spc="10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trees</a:t>
            </a: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Algorithm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roc d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56" y="1299828"/>
            <a:ext cx="8678487" cy="4791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700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01" y="215900"/>
            <a:ext cx="10875699" cy="126047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Visualization of ROC Curve 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40803" y="899304"/>
            <a:ext cx="3630168" cy="365125"/>
          </a:xfrm>
        </p:spPr>
        <p:txBody>
          <a:bodyPr/>
          <a:lstStyle/>
          <a:p>
            <a:r>
              <a:rPr lang="en-US" dirty="0" smtClean="0"/>
              <a:t>Startup Alchemy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 txBox="1">
            <a:spLocks/>
          </p:cNvSpPr>
          <p:nvPr/>
        </p:nvSpPr>
        <p:spPr>
          <a:xfrm>
            <a:off x="3086100" y="6246004"/>
            <a:ext cx="5105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ROC curve for Random</a:t>
            </a:r>
            <a:r>
              <a:rPr kumimoji="0" lang="en-US" sz="1200" b="1" i="0" u="none" strike="noStrike" kern="1200" cap="all" spc="10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Forests</a:t>
            </a: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Algorithm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roc r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9" y="1255380"/>
            <a:ext cx="8430802" cy="4753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700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8815" y="2492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Geospatial Visualization</a:t>
            </a:r>
            <a:endParaRPr lang="en-US" sz="4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m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44600"/>
            <a:ext cx="9867900" cy="4605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 txBox="1">
            <a:spLocks/>
          </p:cNvSpPr>
          <p:nvPr/>
        </p:nvSpPr>
        <p:spPr>
          <a:xfrm>
            <a:off x="3060700" y="6106304"/>
            <a:ext cx="5105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cap="all" spc="100" dirty="0" smtClean="0"/>
              <a:t>For gradient Boosting</a:t>
            </a: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Algorithm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209315" y="1328794"/>
            <a:ext cx="21063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latin typeface="+mj-lt"/>
                <a:ea typeface="+mj-ea"/>
                <a:cs typeface="+mj-cs"/>
              </a:rPr>
              <a:t>Probability of the startup to be successful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9626600" y="2362200"/>
            <a:ext cx="431800" cy="254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Flow Chart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Project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Highlights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Bonus Feature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References/Links used</a:t>
            </a:r>
            <a:endParaRPr lang="en-US" dirty="0"/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=""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Startup  Alchemy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135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8815" y="2492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Geospatial Visualization</a:t>
            </a:r>
            <a:endParaRPr lang="en-US" sz="4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 txBox="1">
            <a:spLocks/>
          </p:cNvSpPr>
          <p:nvPr/>
        </p:nvSpPr>
        <p:spPr>
          <a:xfrm>
            <a:off x="3060700" y="6106304"/>
            <a:ext cx="5105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cap="all" spc="100" dirty="0" smtClean="0"/>
              <a:t>For decision trees</a:t>
            </a: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Algorithm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m d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1364757"/>
            <a:ext cx="9489623" cy="4439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361715" y="1290637"/>
            <a:ext cx="21063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latin typeface="+mj-lt"/>
                <a:ea typeface="+mj-ea"/>
                <a:cs typeface="+mj-cs"/>
              </a:rPr>
              <a:t>Probability of the startup to be successful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9740900" y="2349500"/>
            <a:ext cx="431800" cy="254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8815" y="2492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Geospatial Visualization</a:t>
            </a:r>
            <a:endParaRPr lang="en-US" sz="4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 txBox="1">
            <a:spLocks/>
          </p:cNvSpPr>
          <p:nvPr/>
        </p:nvSpPr>
        <p:spPr>
          <a:xfrm>
            <a:off x="3060700" y="6106304"/>
            <a:ext cx="5105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cap="all" spc="100" dirty="0" smtClean="0"/>
              <a:t>For Random Forests </a:t>
            </a: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Algorithm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m r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261446"/>
            <a:ext cx="10377802" cy="4771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209315" y="1328794"/>
            <a:ext cx="21063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latin typeface="+mj-lt"/>
                <a:ea typeface="+mj-ea"/>
                <a:cs typeface="+mj-cs"/>
              </a:rPr>
              <a:t>Probability of the startup to be successful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9804400" y="2311400"/>
            <a:ext cx="431800" cy="254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4816" y="315126"/>
            <a:ext cx="5452484" cy="1381566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Bonus Features</a:t>
            </a:r>
            <a:endParaRPr lang="en-US" sz="5400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Startup alchemy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5" name="Subtitle 7">
            <a:extLst>
              <a:ext uri="{FF2B5EF4-FFF2-40B4-BE49-F238E27FC236}">
                <a16:creationId xmlns=""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437" y="1841500"/>
            <a:ext cx="5284922" cy="4089400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b="1" dirty="0" smtClean="0"/>
              <a:t>Multi-Model Approach: </a:t>
            </a:r>
            <a:r>
              <a:rPr lang="en-US" sz="2400" dirty="0" smtClean="0"/>
              <a:t>The project employs three distinct machine learning models—Gradient Boosting, Random Forest, and Decision Tree Classifier—providing a comprehensive understanding of startup </a:t>
            </a:r>
            <a:r>
              <a:rPr lang="en-US" sz="2400" dirty="0" smtClean="0"/>
              <a:t>prediction.</a:t>
            </a:r>
          </a:p>
          <a:p>
            <a:pPr algn="just"/>
            <a:endParaRPr lang="en-US" sz="2400" dirty="0" smtClean="0"/>
          </a:p>
          <a:p>
            <a:pPr lvl="0" algn="just"/>
            <a:r>
              <a:rPr lang="en-US" sz="2400" b="1" dirty="0" smtClean="0">
                <a:cs typeface="Times New Roman" pitchFamily="18" charset="0"/>
              </a:rPr>
              <a:t>State-Level Analysis: </a:t>
            </a:r>
            <a:r>
              <a:rPr lang="en-US" sz="2400" dirty="0" smtClean="0"/>
              <a:t>Unlike many other prediction models, our project provides a granular state-level analysis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  <p:pic>
        <p:nvPicPr>
          <p:cNvPr id="16" name="Picture 15" descr="page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3870"/>
            <a:ext cx="5515216" cy="2773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 txBox="1">
            <a:spLocks/>
          </p:cNvSpPr>
          <p:nvPr/>
        </p:nvSpPr>
        <p:spPr>
          <a:xfrm>
            <a:off x="1052503" y="3248804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Multi-Model approach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" name="Picture 17" descr="m d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3714257"/>
            <a:ext cx="5471574" cy="2559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 txBox="1">
            <a:spLocks/>
          </p:cNvSpPr>
          <p:nvPr/>
        </p:nvSpPr>
        <p:spPr>
          <a:xfrm>
            <a:off x="976303" y="6284104"/>
            <a:ext cx="36301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State-level analysis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61473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61598"/>
            <a:ext cx="6190488" cy="1179576"/>
          </a:xfrm>
        </p:spPr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Startup  alchemy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71" y="1961181"/>
            <a:ext cx="6645329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future trajectory of "Startup Alchemy" envisions an iterative process of model refinement, embracing </a:t>
            </a:r>
            <a:r>
              <a:rPr lang="en-US" sz="2400" b="1" dirty="0" smtClean="0"/>
              <a:t>real-time data feeds</a:t>
            </a:r>
            <a:r>
              <a:rPr lang="en-US" sz="2400" dirty="0" smtClean="0"/>
              <a:t>, and expanding predictive capacities to encompass diverse sectors </a:t>
            </a:r>
            <a:r>
              <a:rPr lang="en-US" sz="2400" b="1" dirty="0" smtClean="0"/>
              <a:t>beyond healthcare AI</a:t>
            </a:r>
            <a:r>
              <a:rPr lang="en-US" sz="2400" dirty="0" smtClean="0"/>
              <a:t>. By fostering ongoing collaboration and staying agile, the project aims to remain at the forefront of startup success prediction, providing valuable insights and strategic guidance for entrepreneurs and investors alike.</a:t>
            </a:r>
            <a:endParaRPr lang="en-US" sz="2400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=""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7668937" y="1665520"/>
            <a:ext cx="4266960" cy="426696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756" y="730634"/>
            <a:ext cx="4434840" cy="886968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=""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437" y="1841500"/>
            <a:ext cx="5284922" cy="4089400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In conclusion, our project pioneers a predictive model for success in healthcare AI startups, blending data analytics, machine learning, and advanced visualization. With a multi-model approach and user-friendly interface, it provides vital insights to navigate the unpredictable startup landscape.</a:t>
            </a:r>
            <a:endParaRPr lang="en-US" sz="2400" dirty="0">
              <a:cs typeface="Times New Roman" pitchFamily="18" charset="0"/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Startup alchemy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 descr="corre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95" y="4334615"/>
            <a:ext cx="2324100" cy="2450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roc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4332886"/>
            <a:ext cx="2793607" cy="2432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m d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1" y="1852587"/>
            <a:ext cx="4983479" cy="2331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plot 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00" y="104776"/>
            <a:ext cx="4734000" cy="1584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5847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References/Links: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9600" y="1816993"/>
            <a:ext cx="4000500" cy="823912"/>
          </a:xfrm>
        </p:spPr>
        <p:txBody>
          <a:bodyPr>
            <a:noAutofit/>
          </a:bodyPr>
          <a:lstStyle/>
          <a:p>
            <a:r>
              <a:rPr lang="en-US" dirty="0" smtClean="0"/>
              <a:t>“Predicting Startup Success Using Publicly Available Data”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95337" y="2666305"/>
            <a:ext cx="3208149" cy="31053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by Emily </a:t>
            </a:r>
            <a:r>
              <a:rPr lang="en-US" dirty="0" err="1" smtClean="0"/>
              <a:t>Gavrilenko</a:t>
            </a:r>
            <a:r>
              <a:rPr lang="en-US" dirty="0" smtClean="0"/>
              <a:t>, A Thesis presented to the Faculty of California Polytechnic State University, San Luis Obispo.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49618" y="4013850"/>
            <a:ext cx="2834640" cy="823912"/>
          </a:xfrm>
        </p:spPr>
        <p:txBody>
          <a:bodyPr>
            <a:normAutofit/>
          </a:bodyPr>
          <a:lstStyle/>
          <a:p>
            <a:r>
              <a:rPr lang="en-IN" kern="1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439011" y="4945941"/>
            <a:ext cx="2834640" cy="36845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kern="1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  It is useful for getting inspiration Link- </a:t>
            </a:r>
            <a:r>
              <a:rPr lang="en-IN" u="sng" kern="100" dirty="0" smtClean="0">
                <a:solidFill>
                  <a:srgbClr val="0563C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572744" y="4360918"/>
            <a:ext cx="263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kern="1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AI </a:t>
            </a:r>
            <a:r>
              <a:rPr lang="en-IN" sz="2400" b="1" kern="1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Startups</a:t>
            </a:r>
            <a:endParaRPr lang="en-IN" sz="2400" b="1" kern="1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8887" y="4826854"/>
            <a:ext cx="2514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kern="1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Link- </a:t>
            </a:r>
            <a:r>
              <a:rPr lang="en-IN" sz="2000" u="sng" kern="100" dirty="0" smtClean="0">
                <a:solidFill>
                  <a:srgbClr val="0563C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https://www.medicalstartups.org/top/ai/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39739" y="4934602"/>
            <a:ext cx="3104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kern="1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Crunchbase</a:t>
            </a:r>
            <a:endParaRPr lang="en-US" sz="2400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17234" y="5440453"/>
            <a:ext cx="3771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kern="1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sz="2000" u="sng" kern="100" dirty="0" smtClean="0">
                <a:solidFill>
                  <a:srgbClr val="0563C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https://www.crunchbase.com/</a:t>
            </a:r>
            <a:endParaRPr lang="en-US" sz="20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D14ABC42-7E22-4F59-A0B6-AD98B5CAE0C5}"/>
              </a:ext>
            </a:extLst>
          </p:cNvPr>
          <p:cNvSpPr txBox="1">
            <a:spLocks/>
          </p:cNvSpPr>
          <p:nvPr/>
        </p:nvSpPr>
        <p:spPr>
          <a:xfrm>
            <a:off x="6342744" y="1780707"/>
            <a:ext cx="40005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b="1" dirty="0" smtClean="0"/>
              <a:t>“Predicting the outcome of startups: less failure, more success</a:t>
            </a:r>
            <a:r>
              <a:rPr lang="en-US" sz="2400" b="1" dirty="0" smtClean="0"/>
              <a:t>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1FE9CB6C-6FF8-4B8C-9B41-2DDD39B25DE3}"/>
              </a:ext>
            </a:extLst>
          </p:cNvPr>
          <p:cNvSpPr txBox="1">
            <a:spLocks/>
          </p:cNvSpPr>
          <p:nvPr/>
        </p:nvSpPr>
        <p:spPr>
          <a:xfrm>
            <a:off x="6158480" y="2528419"/>
            <a:ext cx="3208149" cy="3105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/>
              <a:t>    by </a:t>
            </a:r>
            <a:r>
              <a:rPr lang="en-US" sz="2000" dirty="0" smtClean="0"/>
              <a:t>Krishna, A., </a:t>
            </a:r>
            <a:r>
              <a:rPr lang="en-US" sz="2000" dirty="0" err="1" smtClean="0"/>
              <a:t>Agrawal</a:t>
            </a:r>
            <a:r>
              <a:rPr lang="en-US" sz="2000" dirty="0" smtClean="0"/>
              <a:t>, A</a:t>
            </a:r>
            <a:r>
              <a:rPr lang="en-US" sz="2000" dirty="0" smtClean="0"/>
              <a:t>., &amp; </a:t>
            </a:r>
            <a:r>
              <a:rPr lang="en-US" sz="2000" dirty="0" err="1" smtClean="0"/>
              <a:t>Choudhary</a:t>
            </a:r>
            <a:r>
              <a:rPr lang="en-US" sz="2000" dirty="0" smtClean="0"/>
              <a:t>, A. (2016, December)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34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Startup  alchemy</a:t>
            </a:r>
            <a:endParaRPr lang="en-US" dirty="0"/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=""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=""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pic>
        <p:nvPicPr>
          <p:cNvPr id="15" name="Picture Placeholder 14" descr="mountains under near dusk sky">
            <a:extLst>
              <a:ext uri="{FF2B5EF4-FFF2-40B4-BE49-F238E27FC236}">
                <a16:creationId xmlns=""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=""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731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61598"/>
            <a:ext cx="6190488" cy="117957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Startup  alchemy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71" y="1961181"/>
            <a:ext cx="6645329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 the challenging landscape of startups, where success remains elusive, </a:t>
            </a:r>
            <a:r>
              <a:rPr lang="en-US" sz="2400" b="1" dirty="0" smtClean="0"/>
              <a:t>"Startup Alchemy: Turning Data into Success Spells" </a:t>
            </a:r>
            <a:r>
              <a:rPr lang="en-US" sz="2400" dirty="0" smtClean="0"/>
              <a:t>ventures into the uncharted territory of deciphering the secrets of triumph. This project </a:t>
            </a:r>
            <a:r>
              <a:rPr lang="en-US" sz="2400" dirty="0" smtClean="0"/>
              <a:t>explores </a:t>
            </a:r>
            <a:r>
              <a:rPr lang="en-US" sz="2400" dirty="0" smtClean="0"/>
              <a:t>the startup realm, deploying data-driven decision-making, machine learning, and visualization to predict success. Focused on healthcare AI startups, the project aims to uncover key insights that empower emerging ventures in this dynamic sector.</a:t>
            </a:r>
            <a:endParaRPr lang="en-US" sz="2400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=""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7668937" y="1665520"/>
            <a:ext cx="4266960" cy="426696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3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 statement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Startup  alchemy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78970" y="1692544"/>
            <a:ext cx="10740326" cy="4943959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3200" dirty="0" smtClean="0"/>
              <a:t> </a:t>
            </a:r>
            <a:r>
              <a:rPr lang="en-US" sz="3200" dirty="0" smtClean="0"/>
              <a:t>"In the dynamic startup landscape, especially within healthcare AI, the challenge lies in accurately predicting success. Many startups lack a reliable framework for evaluation. This project addresses the issue, utilizing advanced data analysis and machine learning to create a tailored predictive model. Our goal is to provide healthcare AI startups with essential insights for navigating the competitive landscape and achieving success."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00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4672" y="529128"/>
            <a:ext cx="6190488" cy="1179576"/>
          </a:xfrm>
        </p:spPr>
        <p:txBody>
          <a:bodyPr/>
          <a:lstStyle/>
          <a:p>
            <a:r>
              <a:rPr lang="en-US" dirty="0" smtClean="0"/>
              <a:t>Technical Details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Startup alchemy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object 13"/>
          <p:cNvSpPr/>
          <p:nvPr/>
        </p:nvSpPr>
        <p:spPr>
          <a:xfrm>
            <a:off x="5768598" y="3376046"/>
            <a:ext cx="1177871" cy="1270862"/>
          </a:xfrm>
          <a:custGeom>
            <a:avLst/>
            <a:gdLst/>
            <a:ahLst/>
            <a:cxnLst/>
            <a:rect l="l" t="t" r="r" b="b"/>
            <a:pathLst>
              <a:path w="2124075" h="2113279">
                <a:moveTo>
                  <a:pt x="1292716" y="802400"/>
                </a:moveTo>
                <a:lnTo>
                  <a:pt x="623674" y="802400"/>
                </a:lnTo>
                <a:lnTo>
                  <a:pt x="1460598" y="38759"/>
                </a:lnTo>
                <a:lnTo>
                  <a:pt x="1493440" y="14729"/>
                </a:lnTo>
                <a:lnTo>
                  <a:pt x="1532038" y="1840"/>
                </a:lnTo>
                <a:lnTo>
                  <a:pt x="1552427" y="0"/>
                </a:lnTo>
                <a:lnTo>
                  <a:pt x="1572737" y="1315"/>
                </a:lnTo>
                <a:lnTo>
                  <a:pt x="1592604" y="5734"/>
                </a:lnTo>
                <a:lnTo>
                  <a:pt x="1611662" y="13204"/>
                </a:lnTo>
                <a:lnTo>
                  <a:pt x="2048613" y="223414"/>
                </a:lnTo>
                <a:lnTo>
                  <a:pt x="2048939" y="223414"/>
                </a:lnTo>
                <a:lnTo>
                  <a:pt x="2079891" y="244144"/>
                </a:lnTo>
                <a:lnTo>
                  <a:pt x="2103633" y="272306"/>
                </a:lnTo>
                <a:lnTo>
                  <a:pt x="2118763" y="305857"/>
                </a:lnTo>
                <a:lnTo>
                  <a:pt x="2124074" y="342887"/>
                </a:lnTo>
                <a:lnTo>
                  <a:pt x="2124074" y="574270"/>
                </a:lnTo>
                <a:lnTo>
                  <a:pt x="1593282" y="574270"/>
                </a:lnTo>
                <a:lnTo>
                  <a:pt x="1292716" y="802400"/>
                </a:lnTo>
                <a:close/>
              </a:path>
              <a:path w="2124075" h="2113279">
                <a:moveTo>
                  <a:pt x="2048939" y="223414"/>
                </a:moveTo>
                <a:lnTo>
                  <a:pt x="2048613" y="223414"/>
                </a:lnTo>
                <a:lnTo>
                  <a:pt x="2048740" y="223281"/>
                </a:lnTo>
                <a:lnTo>
                  <a:pt x="2048939" y="223414"/>
                </a:lnTo>
                <a:close/>
              </a:path>
              <a:path w="2124075" h="2113279">
                <a:moveTo>
                  <a:pt x="201548" y="1605209"/>
                </a:moveTo>
                <a:lnTo>
                  <a:pt x="158148" y="1591627"/>
                </a:lnTo>
                <a:lnTo>
                  <a:pt x="29089" y="1475839"/>
                </a:lnTo>
                <a:lnTo>
                  <a:pt x="4341" y="1437679"/>
                </a:lnTo>
                <a:lnTo>
                  <a:pt x="0" y="1410565"/>
                </a:lnTo>
                <a:lnTo>
                  <a:pt x="456" y="1401371"/>
                </a:lnTo>
                <a:lnTo>
                  <a:pt x="16559" y="1358867"/>
                </a:lnTo>
                <a:lnTo>
                  <a:pt x="345099" y="1056481"/>
                </a:lnTo>
                <a:lnTo>
                  <a:pt x="28757" y="767818"/>
                </a:lnTo>
                <a:lnTo>
                  <a:pt x="4203" y="729541"/>
                </a:lnTo>
                <a:lnTo>
                  <a:pt x="0" y="702400"/>
                </a:lnTo>
                <a:lnTo>
                  <a:pt x="503" y="693208"/>
                </a:lnTo>
                <a:lnTo>
                  <a:pt x="16821" y="650787"/>
                </a:lnTo>
                <a:lnTo>
                  <a:pt x="145909" y="530661"/>
                </a:lnTo>
                <a:lnTo>
                  <a:pt x="186290" y="509747"/>
                </a:lnTo>
                <a:lnTo>
                  <a:pt x="201548" y="507751"/>
                </a:lnTo>
                <a:lnTo>
                  <a:pt x="216922" y="508434"/>
                </a:lnTo>
                <a:lnTo>
                  <a:pt x="231834" y="511742"/>
                </a:lnTo>
                <a:lnTo>
                  <a:pt x="245952" y="517571"/>
                </a:lnTo>
                <a:lnTo>
                  <a:pt x="258945" y="525817"/>
                </a:lnTo>
                <a:lnTo>
                  <a:pt x="623674" y="802400"/>
                </a:lnTo>
                <a:lnTo>
                  <a:pt x="1292716" y="802400"/>
                </a:lnTo>
                <a:lnTo>
                  <a:pt x="957871" y="1056548"/>
                </a:lnTo>
                <a:lnTo>
                  <a:pt x="1292105" y="1310232"/>
                </a:lnTo>
                <a:lnTo>
                  <a:pt x="623674" y="1310232"/>
                </a:lnTo>
                <a:lnTo>
                  <a:pt x="258945" y="1587155"/>
                </a:lnTo>
                <a:lnTo>
                  <a:pt x="245952" y="1595394"/>
                </a:lnTo>
                <a:lnTo>
                  <a:pt x="231834" y="1601221"/>
                </a:lnTo>
                <a:lnTo>
                  <a:pt x="216922" y="1604529"/>
                </a:lnTo>
                <a:lnTo>
                  <a:pt x="201548" y="1605209"/>
                </a:lnTo>
                <a:close/>
              </a:path>
              <a:path w="2124075" h="2113279">
                <a:moveTo>
                  <a:pt x="2124074" y="1538825"/>
                </a:moveTo>
                <a:lnTo>
                  <a:pt x="1593282" y="1538825"/>
                </a:lnTo>
                <a:lnTo>
                  <a:pt x="1593282" y="574270"/>
                </a:lnTo>
                <a:lnTo>
                  <a:pt x="2124074" y="574270"/>
                </a:lnTo>
                <a:lnTo>
                  <a:pt x="2124074" y="1538825"/>
                </a:lnTo>
                <a:close/>
              </a:path>
              <a:path w="2124075" h="2113279">
                <a:moveTo>
                  <a:pt x="1552617" y="2112965"/>
                </a:moveTo>
                <a:lnTo>
                  <a:pt x="1512448" y="2106156"/>
                </a:lnTo>
                <a:lnTo>
                  <a:pt x="1476486" y="2087526"/>
                </a:lnTo>
                <a:lnTo>
                  <a:pt x="623674" y="1310232"/>
                </a:lnTo>
                <a:lnTo>
                  <a:pt x="1292105" y="1310232"/>
                </a:lnTo>
                <a:lnTo>
                  <a:pt x="1593282" y="1538825"/>
                </a:lnTo>
                <a:lnTo>
                  <a:pt x="2124074" y="1538825"/>
                </a:lnTo>
                <a:lnTo>
                  <a:pt x="2124074" y="1769613"/>
                </a:lnTo>
                <a:lnTo>
                  <a:pt x="2122813" y="1788212"/>
                </a:lnTo>
                <a:lnTo>
                  <a:pt x="2103867" y="1840259"/>
                </a:lnTo>
                <a:lnTo>
                  <a:pt x="2065265" y="1879976"/>
                </a:lnTo>
                <a:lnTo>
                  <a:pt x="1611733" y="2099765"/>
                </a:lnTo>
                <a:lnTo>
                  <a:pt x="1572886" y="2111651"/>
                </a:lnTo>
                <a:lnTo>
                  <a:pt x="1552617" y="2112965"/>
                </a:lnTo>
                <a:close/>
              </a:path>
            </a:pathLst>
          </a:custGeom>
          <a:solidFill>
            <a:srgbClr val="1A53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2768601" y="1703315"/>
            <a:ext cx="7746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/>
              <a:t>Python</a:t>
            </a:r>
            <a:r>
              <a:rPr lang="en-US" sz="1600" dirty="0" smtClean="0"/>
              <a:t>, a versatile and robust programming language, serves as the backbone of our analysis and modeling efforts. Using </a:t>
            </a:r>
            <a:r>
              <a:rPr lang="en-US" sz="1600" b="1" dirty="0" smtClean="0"/>
              <a:t>Jupiter Notebook </a:t>
            </a:r>
            <a:r>
              <a:rPr lang="en-US" sz="1600" dirty="0" smtClean="0"/>
              <a:t>and leveraging Python’s data science libraries, such as </a:t>
            </a:r>
            <a:r>
              <a:rPr lang="en-US" sz="1600" b="1" dirty="0" smtClean="0"/>
              <a:t>Pandas</a:t>
            </a:r>
            <a:r>
              <a:rPr lang="en-US" sz="1600" dirty="0" smtClean="0"/>
              <a:t> and </a:t>
            </a:r>
            <a:r>
              <a:rPr lang="en-US" sz="1600" b="1" dirty="0" err="1" smtClean="0"/>
              <a:t>Numpy</a:t>
            </a:r>
            <a:r>
              <a:rPr lang="en-US" sz="1600" dirty="0" smtClean="0"/>
              <a:t>, we perform in-depth data analysis and build predictive models. For visualization, </a:t>
            </a:r>
            <a:r>
              <a:rPr lang="en-US" sz="1600" b="1" dirty="0" err="1" smtClean="0"/>
              <a:t>Matplotlib</a:t>
            </a:r>
            <a:r>
              <a:rPr lang="en-US" sz="1600" dirty="0" smtClean="0"/>
              <a:t> enable us to create informative and visually compelling representations of our findings.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2277823" y="3339027"/>
            <a:ext cx="2992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/>
              <a:t>Microsoft Excel </a:t>
            </a:r>
            <a:r>
              <a:rPr lang="en-US" sz="1600" dirty="0" smtClean="0"/>
              <a:t>plays a pivotal role in </a:t>
            </a:r>
            <a:r>
              <a:rPr lang="en-US" sz="1600" dirty="0" err="1" smtClean="0"/>
              <a:t>curating</a:t>
            </a:r>
            <a:r>
              <a:rPr lang="en-US" sz="1600" dirty="0" smtClean="0"/>
              <a:t> and structuring our dataset, ensuring its quality and reliability. 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7057328" y="3452251"/>
            <a:ext cx="46774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cs typeface="Times New Roman" panose="02020603050405020304" pitchFamily="18" charset="0"/>
              </a:rPr>
              <a:t>Visual Studio Code </a:t>
            </a:r>
            <a:r>
              <a:rPr lang="en-US" sz="1600" dirty="0" smtClean="0">
                <a:cs typeface="Times New Roman" panose="02020603050405020304" pitchFamily="18" charset="0"/>
              </a:rPr>
              <a:t>provides basic support for python programming out of the box. There is syntax highlighting, smart completions with IntelliSense, and customizable formatting.</a:t>
            </a:r>
            <a:endParaRPr lang="en-US" sz="1600" dirty="0"/>
          </a:p>
        </p:txBody>
      </p:sp>
      <p:pic>
        <p:nvPicPr>
          <p:cNvPr id="15" name="Content Placeholder 14" descr="python-log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545" y="1784350"/>
            <a:ext cx="1255855" cy="1250950"/>
          </a:xfrm>
        </p:spPr>
      </p:pic>
      <p:pic>
        <p:nvPicPr>
          <p:cNvPr id="16" name="Picture 15" descr="61045dfc9cd69c000418c11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921238"/>
            <a:ext cx="2146062" cy="2146062"/>
          </a:xfrm>
          <a:prstGeom prst="rect">
            <a:avLst/>
          </a:prstGeom>
        </p:spPr>
      </p:pic>
      <p:pic>
        <p:nvPicPr>
          <p:cNvPr id="11" name="Picture 10" descr="kisspng-website-development-javascript-html5-css3-cascadin-appload-comprehensive-software-and-mobile-app-de-5b7b834d88ecc4.84847321153482119756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4879731"/>
            <a:ext cx="1483360" cy="17115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60523" y="5447227"/>
            <a:ext cx="7247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/>
              <a:t>HTML, CSS </a:t>
            </a:r>
            <a:r>
              <a:rPr lang="en-US" sz="1600" dirty="0" smtClean="0"/>
              <a:t>and </a:t>
            </a:r>
            <a:r>
              <a:rPr lang="en-US" sz="1600" b="1" dirty="0" smtClean="0"/>
              <a:t>JavaScript </a:t>
            </a:r>
            <a:r>
              <a:rPr lang="en-US" sz="1600" dirty="0" smtClean="0"/>
              <a:t>provides as s basic web development tool for the development of the website for our project. </a:t>
            </a:r>
            <a:r>
              <a:rPr lang="en-US" sz="1600" b="1" dirty="0" smtClean="0"/>
              <a:t>JavaScript </a:t>
            </a:r>
            <a:r>
              <a:rPr lang="en-US" sz="1600" dirty="0" smtClean="0"/>
              <a:t> mainly being the most important tool for charts and map visualization</a:t>
            </a:r>
            <a:r>
              <a:rPr lang="en-US" sz="1600" dirty="0" smtClean="0"/>
              <a:t>s</a:t>
            </a:r>
            <a:r>
              <a:rPr lang="en-US" sz="1600" dirty="0" smtClean="0"/>
              <a:t> on the trained models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233612"/>
            <a:ext cx="9144000" cy="2340864"/>
          </a:xfrm>
        </p:spPr>
        <p:txBody>
          <a:bodyPr/>
          <a:lstStyle/>
          <a:p>
            <a:r>
              <a:rPr lang="en-US" b="1" cap="all" spc="400" dirty="0" smtClean="0">
                <a:solidFill>
                  <a:schemeClr val="bg1"/>
                </a:solidFill>
                <a:latin typeface="+mn-lt"/>
              </a:rPr>
              <a:t>Flowchart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6" name="Picture 5" descr="Data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4" y="1166080"/>
            <a:ext cx="5747656" cy="54814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2788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Key Features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512193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 smtClean="0"/>
              <a:t>Custom Dataset Creation: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300" y="2323405"/>
            <a:ext cx="3289300" cy="3684588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bespoke dataset </a:t>
            </a:r>
            <a:r>
              <a:rPr lang="en-US" dirty="0" smtClean="0"/>
              <a:t>is meticulously crafted, capturing essential features.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36535" y="1471731"/>
            <a:ext cx="2834640" cy="823912"/>
          </a:xfrm>
        </p:spPr>
        <p:txBody>
          <a:bodyPr>
            <a:normAutofit/>
          </a:bodyPr>
          <a:lstStyle/>
          <a:p>
            <a:r>
              <a:rPr lang="en-US" dirty="0" smtClean="0"/>
              <a:t>Visualization for Feature Selection: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36534" y="2264429"/>
            <a:ext cx="3318466" cy="3684588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visualizations exploring relationships between variables guide the selection of features for model training.</a:t>
            </a:r>
            <a:endParaRPr lang="en-US" sz="2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41813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Multi-Model Approach: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=""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495874" y="2230635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Choice of </a:t>
            </a:r>
            <a:r>
              <a:rPr lang="en-US" sz="2000" b="1" dirty="0" smtClean="0"/>
              <a:t>three models</a:t>
            </a:r>
            <a:r>
              <a:rPr lang="en-US" sz="2000" dirty="0" smtClean="0"/>
              <a:t> for prediction and analysis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462438" y="4120823"/>
            <a:ext cx="2436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State-Level Analysis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10100" y="4138044"/>
            <a:ext cx="3189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Web-based interface:</a:t>
            </a:r>
            <a:endParaRPr lang="en-US" sz="2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747855" y="4433589"/>
            <a:ext cx="2795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The project offers a user-friendly web interface for selecting models, inputting parameters, and visualizing results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7898963" y="4101887"/>
            <a:ext cx="3104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Business Insights: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927107" y="4554993"/>
            <a:ext cx="33373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Our project aims to provide </a:t>
            </a:r>
            <a:r>
              <a:rPr lang="en-US" sz="2000" b="1" dirty="0" smtClean="0"/>
              <a:t>valuable business insights </a:t>
            </a:r>
            <a:r>
              <a:rPr lang="en-US" sz="2000" dirty="0" smtClean="0"/>
              <a:t>by identifying factors contributing to startup success.</a:t>
            </a:r>
            <a:endParaRPr lang="en-US" sz="2000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="" xmlns:a16="http://schemas.microsoft.com/office/drawing/2014/main" id="{1FE9CB6C-6FF8-4B8C-9B41-2DDD39B25DE3}"/>
              </a:ext>
            </a:extLst>
          </p:cNvPr>
          <p:cNvSpPr txBox="1">
            <a:spLocks/>
          </p:cNvSpPr>
          <p:nvPr/>
        </p:nvSpPr>
        <p:spPr>
          <a:xfrm>
            <a:off x="1397000" y="4914205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Unlike many other prediction models, our project provides a granular state-level analysis.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34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PROJECT</a:t>
            </a:r>
            <a:br>
              <a:rPr lang="en-US" sz="5400" dirty="0" smtClean="0"/>
            </a:br>
            <a:r>
              <a:rPr lang="en-US" sz="5400" dirty="0" smtClean="0"/>
              <a:t>HIGHLIGHTS</a:t>
            </a:r>
            <a:endParaRPr lang="en-US" sz="5400" dirty="0"/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=""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Startup alchemy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6147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2525544"/>
            <a:ext cx="5780315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Correlation of Success with various features</a:t>
            </a:r>
            <a:endParaRPr lang="en-US" sz="54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/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Picture 5" descr="corre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75" y="723900"/>
            <a:ext cx="5373225" cy="56651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8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F1B1B8-5A9B-4E1F-8C4E-7AAE2CCA0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TM89338750</Template>
  <TotalTime>0</TotalTime>
  <Words>879</Words>
  <Application>Microsoft Office PowerPoint</Application>
  <PresentationFormat>Custom</PresentationFormat>
  <Paragraphs>130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GradientUnivers</vt:lpstr>
      <vt:lpstr> </vt:lpstr>
      <vt:lpstr>Table of contents</vt:lpstr>
      <vt:lpstr>Introduction</vt:lpstr>
      <vt:lpstr>Problem statement</vt:lpstr>
      <vt:lpstr>Technical Details</vt:lpstr>
      <vt:lpstr>Flowchart</vt:lpstr>
      <vt:lpstr>Key Features</vt:lpstr>
      <vt:lpstr>PROJECT HIGHLIGHTS</vt:lpstr>
      <vt:lpstr>Correlation of Success with various features</vt:lpstr>
      <vt:lpstr>Funding Rounding  Success relation</vt:lpstr>
      <vt:lpstr>Lead Investors  Success relation</vt:lpstr>
      <vt:lpstr>No. of acquisitions  Success relation</vt:lpstr>
      <vt:lpstr>Scatter Plot between PRICE ACQUIRED &amp; TOTAL FUNDING received</vt:lpstr>
      <vt:lpstr>Significance</vt:lpstr>
      <vt:lpstr>Our Website</vt:lpstr>
      <vt:lpstr>Visualization of ROC Curve </vt:lpstr>
      <vt:lpstr>Visualization of ROC Curve </vt:lpstr>
      <vt:lpstr>Visualization of ROC Curve </vt:lpstr>
      <vt:lpstr>Geospatial Visualization</vt:lpstr>
      <vt:lpstr>Geospatial Visualization</vt:lpstr>
      <vt:lpstr>Geospatial Visualization</vt:lpstr>
      <vt:lpstr>Bonus Features</vt:lpstr>
      <vt:lpstr>Future Scope</vt:lpstr>
      <vt:lpstr>Conclusion</vt:lpstr>
      <vt:lpstr>References/Links: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2020-09-01T22:58:10Z</dcterms:created>
  <dcterms:modified xsi:type="dcterms:W3CDTF">2023-11-28T23:50:30Z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